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5F0"/>
    <a:srgbClr val="A6E6F1"/>
    <a:srgbClr val="B8EFEE"/>
    <a:srgbClr val="67DBF0"/>
    <a:srgbClr val="A0E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94714"/>
  </p:normalViewPr>
  <p:slideViewPr>
    <p:cSldViewPr snapToGrid="0">
      <p:cViewPr varScale="1">
        <p:scale>
          <a:sx n="103" d="100"/>
          <a:sy n="103" d="100"/>
        </p:scale>
        <p:origin x="56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620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6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62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76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25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379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93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869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12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73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8681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3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651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914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093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942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950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74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24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48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64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20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99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7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Assets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Retirement accounts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401K, 403B, IRA (non-education)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where you live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insurance policies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family business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100 or fewer full-time employees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farm</a:t>
            </a:r>
          </a:p>
          <a:p>
            <a:pPr marL="1143000" marR="0" lvl="2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long as family resides on property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lo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913372" y="5305399"/>
            <a:ext cx="285470" cy="6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click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enter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FSA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click 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submit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  <p:pic>
        <p:nvPicPr>
          <p:cNvPr id="153" name="Shape 153" descr="SIG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7933" y="3067767"/>
            <a:ext cx="4581975" cy="3376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3055697" y="2108989"/>
            <a:ext cx="886759" cy="3654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688A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033800" y="2048314"/>
            <a:ext cx="101812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</a:p>
        </p:txBody>
      </p:sp>
      <p:sp>
        <p:nvSpPr>
          <p:cNvPr id="156" name="Shape 156"/>
          <p:cNvSpPr/>
          <p:nvPr/>
        </p:nvSpPr>
        <p:spPr>
          <a:xfrm>
            <a:off x="5704155" y="2615859"/>
            <a:ext cx="886759" cy="3654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688A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682260" y="2558388"/>
            <a:ext cx="101812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Confirmation Page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l="450" r="57297" b="17207"/>
          <a:stretch/>
        </p:blipFill>
        <p:spPr>
          <a:xfrm>
            <a:off x="932641" y="2616941"/>
            <a:ext cx="5654639" cy="37991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938211" y="5419619"/>
            <a:ext cx="739294" cy="44205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264258" y="5551426"/>
            <a:ext cx="1820682" cy="46664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2017-18 FAFSA is based on the 2015 financial situation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Notify the Financial Aid Office of the following changes: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Unemployment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Separation, divorce or death of spouse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untaxed income (child support)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in college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Excessive medical or dental expenses</a:t>
            </a:r>
          </a:p>
          <a:p>
            <a:pPr marL="1143000" marR="0" lvl="2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Paying private tuition for K-12 education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Gift Aid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Grants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Pell grant amount is listed on FAFSA confirmation page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 grant has stipulations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Help Aid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Study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impact bill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Types of Financial Aid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for admission early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with guidance counselors,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and relatives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Parent’s employers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of deadlines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January - February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resources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scholarships.com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fastweb.com</a:t>
            </a:r>
          </a:p>
          <a:p>
            <a:pPr marL="1143000" marR="0" lvl="2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yconic.com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Gift Aid</a:t>
            </a:r>
          </a:p>
        </p:txBody>
      </p:sp>
      <p:pic>
        <p:nvPicPr>
          <p:cNvPr id="185" name="Shape 185" descr="Screen Shot 2015-11-05 at 3.41.2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642" y="1925619"/>
            <a:ext cx="2450209" cy="1922249"/>
          </a:xfrm>
          <a:prstGeom prst="rect">
            <a:avLst/>
          </a:prstGeom>
          <a:noFill/>
          <a:ln w="9525" cap="flat" cmpd="sng">
            <a:solidFill>
              <a:srgbClr val="1C7EA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6" name="Shape 186" descr="Screen Shot 2015-11-05 at 3.41.5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642" y="4113137"/>
            <a:ext cx="2450209" cy="1943015"/>
          </a:xfrm>
          <a:prstGeom prst="rect">
            <a:avLst/>
          </a:prstGeom>
          <a:noFill/>
          <a:ln w="9525" cap="flat" cmpd="sng">
            <a:solidFill>
              <a:srgbClr val="1C7EA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686800" cy="4367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Direct Stafford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*3.76 fixed interest rate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Freshman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loan amount $5,500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Subsidized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loan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free while student is enrolled; requires low EFC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Unsubsidized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loan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is charged to the loan while student is enrolled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may pay the interest every six months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 is not required on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while enrolled at least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half-time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Repayment typically begins six months after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graduation or when enrollment falls below half-time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Self Help 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" y="6504503"/>
            <a:ext cx="204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2016-17 rate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3373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Parent PLUS Loan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Debt obligation of the parent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*6.31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fixed interest rate </a:t>
            </a: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 approval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varies as parent decides what to accept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parent is denied, student can request an additional $4,000 federal unsubsidized loan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Self Help Aid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" y="6504503"/>
            <a:ext cx="204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2016-17 rate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Alternative Student Loans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 or credit union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require a co-signer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rates may be fixed or variable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Canton Student Loan Foundation</a:t>
            </a:r>
          </a:p>
          <a:p>
            <a:pPr marL="1143000" marR="0" lvl="2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to graduates of Stark County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Self Help Aid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Attendance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(COA) includes both direct and indirect costs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costs: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Tuition, fees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oom, board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costs: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Books, computer, transportation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of aid that a student may receive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Determine College Cost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199" y="2021399"/>
            <a:ext cx="8563638" cy="4104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Aid Philosophy</a:t>
            </a:r>
          </a:p>
          <a:p>
            <a:pPr marL="342900" marR="0" lvl="0" indent="-342900" algn="l" rtl="0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Application for Federal Student Aid (FAFSA) Process</a:t>
            </a:r>
          </a:p>
          <a:p>
            <a:pPr marL="342900" marR="0" lvl="0" indent="-342900" algn="l" rtl="0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Financial Aid</a:t>
            </a:r>
          </a:p>
          <a:p>
            <a:pPr marL="342900" marR="0" lvl="0" indent="-342900" algn="l" rtl="0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Determine College Cost</a:t>
            </a:r>
          </a:p>
          <a:p>
            <a:pPr marL="342900" marR="0" lvl="0" indent="-342900" algn="l" rtl="0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  <a:p>
            <a:pPr marL="342900" marR="0" lvl="0" indent="-342900" algn="l" rtl="0">
              <a:spcBef>
                <a:spcPts val="127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Events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Presentation Overview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Determine College Cost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932641" y="5553689"/>
            <a:ext cx="277708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Kent Campus</a:t>
            </a:r>
            <a:b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$25,650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661249" y="5553689"/>
            <a:ext cx="379049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Wittenberg University</a:t>
            </a:r>
            <a:b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$50,362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43582"/>
              </p:ext>
            </p:extLst>
          </p:nvPr>
        </p:nvGraphicFramePr>
        <p:xfrm>
          <a:off x="1035511" y="1957070"/>
          <a:ext cx="703406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608"/>
                <a:gridCol w="13394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COST OF ATTENDANCE AT KENT STATE STARK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Tuition and fees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5,664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Room and board (parent’s home, rent)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3,360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Books, supplies</a:t>
                      </a:r>
                      <a:r>
                        <a:rPr lang="en-US" sz="2000" baseline="0" dirty="0" smtClean="0"/>
                        <a:t> and e</a:t>
                      </a:r>
                      <a:r>
                        <a:rPr lang="en-US" sz="2000" dirty="0" smtClean="0"/>
                        <a:t>quipment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1,290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Transportation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2,468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Miscellaneous and personal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1,750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Loan fees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118</a:t>
                      </a:r>
                      <a:endParaRPr lang="en-US" sz="2000" dirty="0"/>
                    </a:p>
                  </a:txBody>
                  <a:tcPr>
                    <a:solidFill>
                      <a:srgbClr val="A6E6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Cost of Attendance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Per Year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5D5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$14,650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5D5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199" y="2021399"/>
            <a:ext cx="8802906" cy="4726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Price Calculator form provided on resource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Cost minus Aid = Your out-of-pocket cost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Freshmen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oan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$5,500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Determine College Cost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2021398"/>
            <a:ext cx="8594387" cy="4836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December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FAFSA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for admission, scholarships and visit campus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January - March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aid package and visit campus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on a college and attend orientation/registration programs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- August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out-of-pocket costs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arrangements to pay tuition, fees, room and board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60071" y="4090229"/>
            <a:ext cx="5002742" cy="2790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In-Person FAFSA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Filing </a:t>
            </a: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Workshop</a:t>
            </a:r>
            <a:r>
              <a:rPr lang="en-US" sz="20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Saturday, Nov. 19,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a.m. -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p.m.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Kent State University at Stark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Call to RSVP: 330-244-3257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Upcoming Events</a:t>
            </a:r>
          </a:p>
        </p:txBody>
      </p:sp>
      <p:pic>
        <p:nvPicPr>
          <p:cNvPr id="237" name="Shape 237" descr="cnet_inspiron_2020_gallery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278" y="4079590"/>
            <a:ext cx="2838007" cy="173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Screen Shot 2015-11-05 at 1.37.55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6959" y="4217433"/>
            <a:ext cx="1661839" cy="937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5"/>
          <p:cNvSpPr txBox="1">
            <a:spLocks/>
          </p:cNvSpPr>
          <p:nvPr/>
        </p:nvSpPr>
        <p:spPr>
          <a:xfrm>
            <a:off x="550967" y="1936312"/>
            <a:ext cx="6688868" cy="1881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Arial"/>
              <a:buNone/>
            </a:pP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Campus Preview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Saturday, Nov.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, 2016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9 a.m. - 12:30 p.m.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Kent State University at Stark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 err="1" smtClean="0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www.kent.edu</a:t>
            </a:r>
            <a:r>
              <a:rPr lang="en-US" sz="2000" b="1" dirty="0" smtClean="0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/stark/campus-preview</a:t>
            </a:r>
            <a:endParaRPr lang="en-US" sz="20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SzPct val="25000"/>
              <a:buFont typeface="Arial"/>
              <a:buNone/>
            </a:pPr>
            <a:endParaRPr lang="en-US" sz="20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360"/>
              </a:spcBef>
              <a:buSzPct val="25000"/>
              <a:buFont typeface="Arial"/>
              <a:buNone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13" y="1999622"/>
            <a:ext cx="3094200" cy="14750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2021398"/>
            <a:ext cx="8594387" cy="4836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Financial Aid Office</a:t>
            </a:r>
            <a:r>
              <a:rPr lang="en-US" sz="20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Kent State University at Stark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330-244-3251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www.kent.edu/stark/financial-aid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Walk-In Hours</a:t>
            </a:r>
            <a:r>
              <a:rPr lang="en-US" sz="2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Monday - Thursday: 8:30 a.m. - 6:30 p.m.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Friday: 8:30 a.m. - 4:30 p.m.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Contact 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83167"/>
          <a:stretch/>
        </p:blipFill>
        <p:spPr>
          <a:xfrm>
            <a:off x="3177540" y="5703570"/>
            <a:ext cx="5966460" cy="1154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01" y="3931920"/>
            <a:ext cx="1410230" cy="23945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104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aid is available to all families regardless of family income or college costs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primary responsibility of the family to pay the educational costs to the extent they are able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Federal Aid Philosophy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104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688AC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FSAID.ed.gov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  <p:pic>
        <p:nvPicPr>
          <p:cNvPr id="103" name="Shape 103" descr="Screen Shot 2015-11-05 at 12.19.24 PM.png"/>
          <p:cNvPicPr preferRelativeResize="0"/>
          <p:nvPr/>
        </p:nvPicPr>
        <p:blipFill rotWithShape="1">
          <a:blip r:embed="rId3">
            <a:alphaModFix/>
          </a:blip>
          <a:srcRect b="6735"/>
          <a:stretch/>
        </p:blipFill>
        <p:spPr>
          <a:xfrm>
            <a:off x="3171171" y="1910815"/>
            <a:ext cx="4526465" cy="4319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3076282" y="1854218"/>
            <a:ext cx="4718423" cy="439749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FSA ID Tips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and student must each apply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email addresses for parent and student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existing FAFSA PIN in Step 3</a:t>
            </a:r>
          </a:p>
          <a:p>
            <a:pPr marL="1143000" marR="0" lvl="2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with current college students or who are students themselves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688AC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688AC"/>
                </a:solidFill>
                <a:latin typeface="Arial"/>
                <a:ea typeface="Arial"/>
                <a:cs typeface="Arial"/>
                <a:sym typeface="Arial"/>
              </a:rPr>
              <a:t>FAFSA.gov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  <p:pic>
        <p:nvPicPr>
          <p:cNvPr id="117" name="Shape 117" descr="Screen Shot 2015-11-05 at 1.37.5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693" y="2011739"/>
            <a:ext cx="4994537" cy="330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2813535" y="1930861"/>
            <a:ext cx="5189172" cy="352159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Errors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 and date of birth mismatch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 or remarried parent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Divorced parent, not remarried = list one parent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Divorced parent, remarried = list parent and step-parent</a:t>
            </a:r>
          </a:p>
          <a:p>
            <a:pPr marL="11430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parent on FAFSA (and spouse if remarried) who pays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51%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student’s expenses (housing, food, clothing, school expenses, etc.)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and student income mismatch</a:t>
            </a:r>
          </a:p>
          <a:p>
            <a:pPr marL="742950" marR="0" lvl="1" indent="-28575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income and taxes paid in appropriate fields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IRS Data Retrieval Tool - Reduce Errors</a:t>
            </a:r>
          </a:p>
          <a:p>
            <a:pPr marL="742950" marR="0" lvl="1" indent="-28575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two weeks after electronic tax filing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130" y="3159860"/>
            <a:ext cx="3444875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3601" y="3159860"/>
            <a:ext cx="3337915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8274" y="5016382"/>
            <a:ext cx="992769" cy="9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2021399"/>
            <a:ext cx="8229600" cy="4579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Cash, savings and checking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estate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investments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 funds, CDs, money markets, stocks and bonds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UTMA and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UGMA (trust account)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savings plan (529)</a:t>
            </a:r>
          </a:p>
          <a:p>
            <a:pPr marL="1143000" marR="0" lvl="2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as asset for parent, not student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32641" y="678372"/>
            <a:ext cx="821135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C7EA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C7EA0"/>
                </a:solidFill>
                <a:latin typeface="Arial"/>
                <a:ea typeface="Arial"/>
                <a:cs typeface="Arial"/>
                <a:sym typeface="Arial"/>
              </a:rPr>
              <a:t>FAFSA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672</Words>
  <Application>Microsoft Office PowerPoint</Application>
  <PresentationFormat>On-screen Show (4:3)</PresentationFormat>
  <Paragraphs>161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Presentation Overview</vt:lpstr>
      <vt:lpstr>Federal Aid Philosophy</vt:lpstr>
      <vt:lpstr>FAFSA Process</vt:lpstr>
      <vt:lpstr>FAFSA Process</vt:lpstr>
      <vt:lpstr>FAFSA Process</vt:lpstr>
      <vt:lpstr>FAFSA Process</vt:lpstr>
      <vt:lpstr>FAFSA Process</vt:lpstr>
      <vt:lpstr>FAFSA Process</vt:lpstr>
      <vt:lpstr>FAFSA Process</vt:lpstr>
      <vt:lpstr>FAFSA Process</vt:lpstr>
      <vt:lpstr>FAFSA Process</vt:lpstr>
      <vt:lpstr>FAFSA Process</vt:lpstr>
      <vt:lpstr>Types of Financial Aid</vt:lpstr>
      <vt:lpstr>Gift Aid</vt:lpstr>
      <vt:lpstr>Self Help Aid</vt:lpstr>
      <vt:lpstr>Self Help Aid</vt:lpstr>
      <vt:lpstr>Self Help Aid</vt:lpstr>
      <vt:lpstr>Determine College Cost</vt:lpstr>
      <vt:lpstr>Determine College Cost</vt:lpstr>
      <vt:lpstr>Determine College Cost</vt:lpstr>
      <vt:lpstr>Timeline</vt:lpstr>
      <vt:lpstr>Upcoming Events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Amber</dc:creator>
  <cp:lastModifiedBy>Cari Derheimer</cp:lastModifiedBy>
  <cp:revision>7</cp:revision>
  <dcterms:modified xsi:type="dcterms:W3CDTF">2016-09-19T18:32:57Z</dcterms:modified>
</cp:coreProperties>
</file>